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92" r:id="rId4"/>
    <p:sldId id="280" r:id="rId5"/>
    <p:sldId id="258" r:id="rId6"/>
    <p:sldId id="294" r:id="rId7"/>
    <p:sldId id="267" r:id="rId8"/>
    <p:sldId id="264" r:id="rId9"/>
    <p:sldId id="288" r:id="rId10"/>
    <p:sldId id="282" r:id="rId11"/>
    <p:sldId id="279" r:id="rId12"/>
    <p:sldId id="281" r:id="rId13"/>
    <p:sldId id="283" r:id="rId14"/>
    <p:sldId id="295" r:id="rId15"/>
    <p:sldId id="301" r:id="rId16"/>
    <p:sldId id="302" r:id="rId17"/>
    <p:sldId id="304" r:id="rId18"/>
    <p:sldId id="305" r:id="rId19"/>
    <p:sldId id="296" r:id="rId20"/>
    <p:sldId id="298" r:id="rId21"/>
    <p:sldId id="259" r:id="rId22"/>
    <p:sldId id="268" r:id="rId23"/>
    <p:sldId id="300" r:id="rId24"/>
    <p:sldId id="260" r:id="rId25"/>
    <p:sldId id="285" r:id="rId26"/>
    <p:sldId id="286" r:id="rId27"/>
    <p:sldId id="263" r:id="rId28"/>
    <p:sldId id="270" r:id="rId29"/>
    <p:sldId id="275" r:id="rId30"/>
    <p:sldId id="287" r:id="rId31"/>
    <p:sldId id="276" r:id="rId32"/>
    <p:sldId id="290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09A"/>
    <a:srgbClr val="DBE5F1"/>
    <a:srgbClr val="2611C5"/>
    <a:srgbClr val="4ACE08"/>
    <a:srgbClr val="E357C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76" autoAdjust="0"/>
    <p:restoredTop sz="94660"/>
  </p:normalViewPr>
  <p:slideViewPr>
    <p:cSldViewPr>
      <p:cViewPr varScale="1">
        <p:scale>
          <a:sx n="63" d="100"/>
          <a:sy n="63" d="100"/>
        </p:scale>
        <p:origin x="-136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187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FA1F5-A74F-4A4A-A451-DB212CE2DB91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C9310-607E-4400-80E3-E4C0FC464B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AB790-6DB3-4CA7-9D14-B5B98CEC2801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79BB2-28F5-407E-ACD8-A408692D0F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9BB2-28F5-407E-ACD8-A408692D0F6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TAR logo 01 tiff.t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86600" y="152400"/>
            <a:ext cx="187599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7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48840E-3D3D-43D0-88B2-1325C3FD95B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B1EDA4-B4FB-421D-A5D4-8DF38426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3" r:id="rId10"/>
    <p:sldLayoutId id="2147483852" r:id="rId11"/>
    <p:sldLayoutId id="2147483853" r:id="rId12"/>
    <p:sldLayoutId id="2147483855" r:id="rId13"/>
    <p:sldLayoutId id="2147483857" r:id="rId14"/>
    <p:sldLayoutId id="2147483858" r:id="rId15"/>
    <p:sldLayoutId id="2147483859" r:id="rId16"/>
    <p:sldLayoutId id="2147483860" r:id="rId17"/>
    <p:sldLayoutId id="2147483861" r:id="rId18"/>
    <p:sldLayoutId id="2147483862" r:id="rId19"/>
    <p:sldLayoutId id="2147483863" r:id="rId20"/>
    <p:sldLayoutId id="2147483864" r:id="rId21"/>
    <p:sldLayoutId id="2147483865" r:id="rId22"/>
    <p:sldLayoutId id="2147483866" r:id="rId23"/>
    <p:sldLayoutId id="2147483867" r:id="rId24"/>
    <p:sldLayoutId id="2147483868" r:id="rId25"/>
    <p:sldLayoutId id="2147483869" r:id="rId26"/>
    <p:sldLayoutId id="2147483870" r:id="rId27"/>
    <p:sldLayoutId id="2147483871" r:id="rId28"/>
    <p:sldLayoutId id="2147483872" r:id="rId29"/>
    <p:sldLayoutId id="2147483873" r:id="rId30"/>
    <p:sldLayoutId id="2147483874" r:id="rId31"/>
    <p:sldLayoutId id="2147483875" r:id="rId32"/>
    <p:sldLayoutId id="2147483876" r:id="rId33"/>
    <p:sldLayoutId id="2147483877" r:id="rId34"/>
    <p:sldLayoutId id="2147483924" r:id="rId35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4ACE08"/>
                </a:solidFill>
              </a:rPr>
              <a:t>F</a:t>
            </a:r>
            <a:r>
              <a:rPr lang="en-US" sz="5400" b="1" dirty="0" smtClean="0">
                <a:solidFill>
                  <a:srgbClr val="4ACE08"/>
                </a:solidFill>
              </a:rPr>
              <a:t>amily </a:t>
            </a:r>
            <a:r>
              <a:rPr lang="en-US" sz="7200" b="1" dirty="0" smtClean="0">
                <a:solidFill>
                  <a:srgbClr val="4ACE08"/>
                </a:solidFill>
              </a:rPr>
              <a:t>H</a:t>
            </a:r>
            <a:r>
              <a:rPr lang="en-US" sz="5400" b="1" dirty="0" smtClean="0">
                <a:solidFill>
                  <a:srgbClr val="4ACE08"/>
                </a:solidFill>
              </a:rPr>
              <a:t>ealth </a:t>
            </a:r>
            <a:r>
              <a:rPr lang="en-US" sz="7200" b="1" dirty="0" smtClean="0">
                <a:solidFill>
                  <a:srgbClr val="4ACE08"/>
                </a:solidFill>
              </a:rPr>
              <a:t>O</a:t>
            </a:r>
            <a:r>
              <a:rPr lang="en-US" sz="5400" b="1" dirty="0" smtClean="0">
                <a:solidFill>
                  <a:srgbClr val="4ACE08"/>
                </a:solidFill>
              </a:rPr>
              <a:t>ptima</a:t>
            </a:r>
          </a:p>
          <a:p>
            <a:pPr algn="ctr"/>
            <a:r>
              <a:rPr lang="en-US" sz="5400" b="1" dirty="0" smtClean="0">
                <a:solidFill>
                  <a:srgbClr val="4ACE08"/>
                </a:solidFill>
              </a:rPr>
              <a:t>Insurance Plan</a:t>
            </a:r>
          </a:p>
          <a:p>
            <a:pPr algn="ctr"/>
            <a:r>
              <a:rPr lang="en-US" sz="5400" b="1" dirty="0" smtClean="0">
                <a:solidFill>
                  <a:srgbClr val="4ACE08"/>
                </a:solidFill>
              </a:rPr>
              <a:t>(Revised)</a:t>
            </a:r>
            <a:endParaRPr lang="en-US" sz="5400" b="1" dirty="0">
              <a:solidFill>
                <a:srgbClr val="4ACE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Automatic Restoration of SI – An Illustration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Mr.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 has a Rs.5,00,000 policy and a claim is made in 	full for treatment of an ailment by him.</a:t>
            </a:r>
          </a:p>
          <a:p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Rs.500,000 is again reinstated in the policy for the rest 	of the policy period. </a:t>
            </a: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 extra Premium is charged.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This is automatic restoration.</a:t>
            </a: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This amount can now be availed by all members 	covered in the policy including Mr. A. </a:t>
            </a: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However in the case of Mr. A, the restored Sum Insured 	will be available for diseases other than for which the 	claim was made.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Bonus Additions</a:t>
            </a: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The policy holder is now bestowed with additional Sum 	 Insured in case of a claim free year.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Different % age of bonus additions for Different Sum 	Insured options.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 maximum of 35% of Basic Sum Insured is 	accumulated as 	Bonus. 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Ex: A policy with Sum insured of Rs.10,00,000/- will now 	automatically provide cover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upto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Rs. 12,50,000/- in the 	second year (I Renewal),Rs.13,50,000/- in the third year 			without any extra premium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Bonus Additions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1523999"/>
          <a:ext cx="7239000" cy="4199639"/>
        </p:xfrm>
        <a:graphic>
          <a:graphicData uri="http://schemas.openxmlformats.org/drawingml/2006/table">
            <a:tbl>
              <a:tblPr/>
              <a:tblGrid>
                <a:gridCol w="1742337"/>
                <a:gridCol w="1286012"/>
                <a:gridCol w="1368980"/>
                <a:gridCol w="1306754"/>
                <a:gridCol w="1534917"/>
              </a:tblGrid>
              <a:tr h="15240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Basic Sum Insured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 age of Bonus in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1st year of Policy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 age of Bonus in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2nd year (First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Renewal)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 age of Bonus in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3rd year (Second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Renewal)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Maximum  % age of Bonus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822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100,000</a:t>
                      </a:r>
                    </a:p>
                  </a:txBody>
                  <a:tcPr marL="9525" marR="17145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822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200,000</a:t>
                      </a:r>
                    </a:p>
                  </a:txBody>
                  <a:tcPr marL="9525" marR="17145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822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300,000</a:t>
                      </a:r>
                    </a:p>
                  </a:txBody>
                  <a:tcPr marL="9525" marR="17145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822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400,000</a:t>
                      </a:r>
                    </a:p>
                  </a:txBody>
                  <a:tcPr marL="9525" marR="17145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822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500,000</a:t>
                      </a:r>
                    </a:p>
                  </a:txBody>
                  <a:tcPr marL="9525" marR="17145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822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10,00,000</a:t>
                      </a:r>
                    </a:p>
                  </a:txBody>
                  <a:tcPr marL="9525" marR="17145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8223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15,00,000</a:t>
                      </a:r>
                    </a:p>
                  </a:txBody>
                  <a:tcPr marL="9525" marR="17145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happens to Bonus Additions when there is claim 	in the subsequent year ?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The Bonus will be reduced by 50% following a claim 	under the policy.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The Bonus becomes Zero when there is a claim in the 	successive year also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Bonus additions would continue according to slab for 	the further claim free year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22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CE08"/>
                </a:solidFill>
                <a:latin typeface="Britannic Bold" pitchFamily="34" charset="0"/>
              </a:rPr>
              <a:t>Revised FHO Rates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371600"/>
          <a:ext cx="7848600" cy="2936875"/>
        </p:xfrm>
        <a:graphic>
          <a:graphicData uri="http://schemas.openxmlformats.org/drawingml/2006/table">
            <a:tbl>
              <a:tblPr/>
              <a:tblGrid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</a:tblGrid>
              <a:tr h="5407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MUMBAI, DELHI  &amp; GUJARAT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REST OF INDIA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</a:tr>
              <a:tr h="5301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Insured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65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lac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4876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Service Tax extra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A-Adult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Choose the age  of the oldest member for calculating the premium</a:t>
            </a:r>
            <a:r>
              <a:rPr lang="en-US" dirty="0" smtClean="0"/>
              <a:t> </a:t>
            </a:r>
            <a:r>
              <a:rPr lang="en-US" b="1" dirty="0" smtClean="0"/>
              <a:t>C- Child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CE08"/>
                </a:solidFill>
                <a:latin typeface="Britannic Bold" pitchFamily="34" charset="0"/>
              </a:rPr>
              <a:t>Revised FHO Rates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3400" y="1295397"/>
          <a:ext cx="7772400" cy="3016253"/>
        </p:xfrm>
        <a:graphic>
          <a:graphicData uri="http://schemas.openxmlformats.org/drawingml/2006/table">
            <a:tbl>
              <a:tblPr/>
              <a:tblGrid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</a:tblGrid>
              <a:tr h="55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MUMBAI, DELHI  &amp; GUJARAT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 OF INDIA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</a:tr>
              <a:tr h="55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Insured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lacs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4876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Service Tax extra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A-Adult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Choose the age  of the oldest member for calculating the premium</a:t>
            </a:r>
            <a:r>
              <a:rPr lang="en-US" dirty="0" smtClean="0"/>
              <a:t> </a:t>
            </a:r>
            <a:r>
              <a:rPr lang="en-US" b="1" dirty="0" smtClean="0"/>
              <a:t>C- Child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CE08"/>
                </a:solidFill>
                <a:latin typeface="Britannic Bold" pitchFamily="34" charset="0"/>
              </a:rPr>
              <a:t>Revised FHO Rates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876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Service Tax extra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A-Adult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Choose the age  of the oldest member for calculating the premium</a:t>
            </a:r>
            <a:r>
              <a:rPr lang="en-US" dirty="0" smtClean="0"/>
              <a:t> </a:t>
            </a:r>
            <a:r>
              <a:rPr lang="en-US" b="1" dirty="0" smtClean="0"/>
              <a:t>C- Child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990600"/>
          <a:ext cx="7848600" cy="3276598"/>
        </p:xfrm>
        <a:graphic>
          <a:graphicData uri="http://schemas.openxmlformats.org/drawingml/2006/table">
            <a:tbl>
              <a:tblPr/>
              <a:tblGrid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  <a:gridCol w="523240"/>
              </a:tblGrid>
              <a:tr h="551507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MUMBAI, DELHI  &amp; GUJARAT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REST OF INDIA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</a:tr>
              <a:tr h="5515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Insured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lacs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3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1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CE08"/>
                </a:solidFill>
                <a:latin typeface="Britannic Bold" pitchFamily="34" charset="0"/>
              </a:rPr>
              <a:t>Revised FHO Rates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1295397"/>
          <a:ext cx="7696200" cy="3016253"/>
        </p:xfrm>
        <a:graphic>
          <a:graphicData uri="http://schemas.openxmlformats.org/drawingml/2006/table">
            <a:tbl>
              <a:tblPr/>
              <a:tblGrid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  <a:gridCol w="513080"/>
              </a:tblGrid>
              <a:tr h="55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MUMBAI, DELHI  &amp; GUJARAT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REST OF INDIA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</a:tr>
              <a:tr h="55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Insured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lacs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4876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Service Tax extra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A-Adult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Choose the age  of the oldest member for calculating the premium</a:t>
            </a:r>
            <a:r>
              <a:rPr lang="en-US" dirty="0" smtClean="0"/>
              <a:t> </a:t>
            </a:r>
            <a:r>
              <a:rPr lang="en-US" b="1" dirty="0" smtClean="0"/>
              <a:t>C- Child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CE08"/>
                </a:solidFill>
                <a:latin typeface="Britannic Bold" pitchFamily="34" charset="0"/>
              </a:rPr>
              <a:t>Revised FHO Rates</a:t>
            </a:r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219202"/>
          <a:ext cx="7772400" cy="3124197"/>
        </p:xfrm>
        <a:graphic>
          <a:graphicData uri="http://schemas.openxmlformats.org/drawingml/2006/table">
            <a:tbl>
              <a:tblPr/>
              <a:tblGrid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  <a:gridCol w="518160"/>
              </a:tblGrid>
              <a:tr h="5731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ZONE 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MUMBAI, DELHI  &amp; GUJARAT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REST OF INDIA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</a:tr>
              <a:tr h="5731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Insured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809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30315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9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21180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9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lacs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9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9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9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4876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Service Tax extra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A-Adult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Choose the age  of the oldest member for calculating the premium</a:t>
            </a:r>
            <a:r>
              <a:rPr lang="en-US" dirty="0" smtClean="0"/>
              <a:t> </a:t>
            </a:r>
            <a:r>
              <a:rPr lang="en-US" b="1" dirty="0" smtClean="0"/>
              <a:t>C- Child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CE08"/>
                </a:solidFill>
                <a:latin typeface="Britannic Bold" pitchFamily="34" charset="0"/>
              </a:rPr>
              <a:t>Revised FHO Rates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48768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Service Tax extra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A-Adult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Choose the age  of the oldest member for calculating the premium</a:t>
            </a:r>
            <a:r>
              <a:rPr lang="en-US" dirty="0" smtClean="0"/>
              <a:t> </a:t>
            </a:r>
            <a:r>
              <a:rPr lang="en-US" b="1" dirty="0" smtClean="0"/>
              <a:t>C- Child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219200"/>
          <a:ext cx="8153400" cy="3428999"/>
        </p:xfrm>
        <a:graphic>
          <a:graphicData uri="http://schemas.openxmlformats.org/drawingml/2006/table">
            <a:tbl>
              <a:tblPr/>
              <a:tblGrid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  <a:gridCol w="543560"/>
              </a:tblGrid>
              <a:tr h="577158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MUMBAI, DELHI  &amp; GUJARAT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REST OF INDIA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</a:tr>
              <a:tr h="577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40500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8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Insured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32340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30325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23555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36210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26440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lacs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32665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3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26860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27775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43000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800" dirty="0" smtClean="0">
                <a:solidFill>
                  <a:srgbClr val="C00000"/>
                </a:solidFill>
              </a:rPr>
              <a:t>	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Age at Entry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5 months to 65 years</a:t>
            </a: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		 </a:t>
            </a: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Family size	: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2A + 3C ( Maximum)</a:t>
            </a: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		Dependant children less than 25				years of age</a:t>
            </a: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Renewability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Up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65 years</a:t>
            </a: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Coverage on </a:t>
            </a: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Floater Basis    :  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Single Sum Insured on Floater 					Basis covering all members of the 				family</a:t>
            </a:r>
            <a:endParaRPr lang="en-US" sz="2400" b="1" dirty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2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Features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4ACE08"/>
                </a:solidFill>
                <a:latin typeface="Britannic Bold" pitchFamily="34" charset="0"/>
              </a:rPr>
              <a:t>Revised FHO Rates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953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Service Tax extra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A-Adult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Choose the age  of the oldest member for calculating the premium</a:t>
            </a:r>
            <a:r>
              <a:rPr lang="en-US" dirty="0" smtClean="0"/>
              <a:t> </a:t>
            </a:r>
            <a:r>
              <a:rPr lang="en-US" b="1" dirty="0" smtClean="0"/>
              <a:t>C- Child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143000"/>
          <a:ext cx="7924800" cy="3657598"/>
        </p:xfrm>
        <a:graphic>
          <a:graphicData uri="http://schemas.openxmlformats.org/drawingml/2006/table">
            <a:tbl>
              <a:tblPr/>
              <a:tblGrid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  <a:gridCol w="528320"/>
              </a:tblGrid>
              <a:tr h="615635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1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MUMBAI, DELHI  &amp; GUJARAT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ZONE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REST OF INDIA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</a:tr>
              <a:tr h="615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 in 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5m-35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36-45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46-50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51-55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56-60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61-65yrs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017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50500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29895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41135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Insured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37750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43660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(Rs)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41780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49205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31650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lacs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44780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20950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43350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50460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30890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1A+1C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1A+2C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28050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A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1A+3C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192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854075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Persons who are suffering from or have suffered</a:t>
            </a:r>
          </a:p>
          <a:p>
            <a:pPr>
              <a:lnSpc>
                <a:spcPct val="150000"/>
              </a:lnSpc>
              <a:tabLst>
                <a:tab pos="914400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from the following ailments cannot be issued 	policy –</a:t>
            </a:r>
          </a:p>
          <a:p>
            <a:pPr>
              <a:lnSpc>
                <a:spcPct val="150000"/>
              </a:lnSpc>
              <a:tabLst>
                <a:tab pos="914400" algn="l"/>
              </a:tabLst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tabLst>
                <a:tab pos="914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Heart Problem (CVD)</a:t>
            </a:r>
          </a:p>
          <a:p>
            <a:pPr>
              <a:lnSpc>
                <a:spcPct val="150000"/>
              </a:lnSpc>
              <a:tabLst>
                <a:tab pos="914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Cancer</a:t>
            </a:r>
          </a:p>
          <a:p>
            <a:pPr>
              <a:lnSpc>
                <a:spcPct val="150000"/>
              </a:lnSpc>
              <a:tabLst>
                <a:tab pos="914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Kidney Failure</a:t>
            </a:r>
          </a:p>
          <a:p>
            <a:pPr>
              <a:lnSpc>
                <a:spcPct val="150000"/>
              </a:lnSpc>
              <a:tabLst>
                <a:tab pos="914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396875">
              <a:tabLst>
                <a:tab pos="808038" algn="l"/>
              </a:tabLst>
            </a:pPr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Declined Risk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430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  <a:tabLst>
                <a:tab pos="808038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All Pre Existing Diseases not covered. However covered 	after 48 months of continuous coverage with any of 	Indian Insurer.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tabLst>
                <a:tab pos="808038" algn="l"/>
              </a:tabLst>
            </a:pPr>
            <a:endParaRPr lang="en-US" sz="2400" b="1" dirty="0" smtClean="0">
              <a:solidFill>
                <a:srgbClr val="2611C5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  <a:tabLst>
                <a:tab pos="808038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Any Diseases contracted during the first 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30 days of the first policy year.</a:t>
            </a:r>
            <a:endParaRPr lang="en-US" sz="5400" dirty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396875">
              <a:tabLst>
                <a:tab pos="808038" algn="l"/>
              </a:tabLst>
            </a:pPr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Exclusions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First year Exclusions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	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Benign prostate hypertrophy, 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Hernia 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Hydrocele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Fissures, Fistula in Anus / Piles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Sinusitis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Congenital internal disease/defect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Treatment for Gall stone and</a:t>
            </a:r>
          </a:p>
          <a:p>
            <a:pPr marL="808038">
              <a:lnSpc>
                <a:spcPct val="150000"/>
              </a:lnSpc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Treatment for Renal stone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Exclusions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66800"/>
            <a:ext cx="9144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4075"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First </a:t>
            </a:r>
            <a:r>
              <a:rPr lang="en-US" sz="28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year’s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Exclusions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Cataract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Hysterectomy following menorrhagia or  			fibromyoma, 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Treatment for Knee,	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Treatment for Joint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Prolapse of intervertibral disc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	Varicose veins/ulcers</a:t>
            </a: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Exclusions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>
              <a:lnSpc>
                <a:spcPct val="150000"/>
              </a:lnSpc>
            </a:pPr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This policy is portable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808038" algn="just"/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Proposals from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less than 45 years of age </a:t>
            </a:r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without any previous claim or PED, can be ported to this policy by the operating office.</a:t>
            </a:r>
          </a:p>
          <a:p>
            <a:pPr marL="808038" algn="just"/>
            <a:endParaRPr lang="en-US" sz="28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 marL="808038"/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The requisition has to be 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received 7 days before the date of expiry.</a:t>
            </a:r>
          </a:p>
          <a:p>
            <a:pPr marL="808038"/>
            <a:endParaRPr lang="en-US" sz="28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 marL="808038"/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Beyond 45 years of age, portability acceptance routed through portability cell and applications will have to be received </a:t>
            </a:r>
            <a:r>
              <a:rPr lang="en-US" sz="2800" b="1" dirty="0" err="1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atleast</a:t>
            </a:r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 30 days prior to 		the date of Expiry.</a:t>
            </a:r>
          </a:p>
          <a:p>
            <a:pPr marL="808038">
              <a:lnSpc>
                <a:spcPct val="150000"/>
              </a:lnSpc>
            </a:pP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Portability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90600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/>
            <a:endParaRPr lang="en-US" sz="28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 marL="808038"/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Continuity benefits of First 30 days, First year exclusions, First two years’ exclusions and PED allowed according to the previous policy.</a:t>
            </a:r>
          </a:p>
          <a:p>
            <a:pPr marL="808038"/>
            <a:endParaRPr lang="en-US" sz="28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 marL="808038"/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Cumulative Bonus of the previous insurer is not</a:t>
            </a:r>
          </a:p>
          <a:p>
            <a:pPr marL="808038"/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given credit. However the Insured can opt for Sum Insured including the cumulative Bonus and Premium will be charged on the total Sum Insured. </a:t>
            </a:r>
          </a:p>
          <a:p>
            <a:pPr marL="808038">
              <a:lnSpc>
                <a:spcPct val="150000"/>
              </a:lnSpc>
            </a:pPr>
            <a:endParaRPr lang="en-US" sz="28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 marL="808038">
              <a:lnSpc>
                <a:spcPct val="150000"/>
              </a:lnSpc>
            </a:pP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808038" algn="just"/>
            <a:endParaRPr lang="en-US" sz="28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 marL="808038">
              <a:lnSpc>
                <a:spcPct val="150000"/>
              </a:lnSpc>
            </a:pP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Portability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43000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</a:rPr>
              <a:t>	</a:t>
            </a: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 Insurance medical examination as per 	latest underwriting guidelines.</a:t>
            </a:r>
          </a:p>
          <a:p>
            <a:pPr algn="just"/>
            <a:endParaRPr lang="en-US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Tests to be taken as per the guidelines given.</a:t>
            </a:r>
          </a:p>
          <a:p>
            <a:pPr algn="just"/>
            <a:endParaRPr lang="en-US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Acceptance based upon the medical officer’s 	opinion of the MER.</a:t>
            </a:r>
          </a:p>
          <a:p>
            <a:pPr algn="just"/>
            <a:endParaRPr lang="en-US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Persons with adverse medical history may also 	be referred for medical examination.</a:t>
            </a:r>
          </a:p>
          <a:p>
            <a:endParaRPr lang="en-US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45609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	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4075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Pre Insurance Medical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2400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808038" algn="l"/>
              </a:tabLst>
            </a:pPr>
            <a:r>
              <a:rPr lang="en-US" sz="2800" b="1" dirty="0" smtClean="0">
                <a:solidFill>
                  <a:srgbClr val="002060"/>
                </a:solidFill>
              </a:rPr>
              <a:t>	</a:t>
            </a:r>
            <a:r>
              <a:rPr lang="en-US" sz="28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Deductions under Sec 80 D of Income Tax Act 	is available for all modes of payment other 	than cash</a:t>
            </a:r>
            <a:endParaRPr lang="en-US" sz="2800" b="1" dirty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45609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	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4075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IT Benefit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Arial Rounded MT Bold" pitchFamily="34" charset="0"/>
              </a:rPr>
              <a:t>  </a:t>
            </a:r>
            <a:br>
              <a:rPr lang="en-US" sz="4000" dirty="0" smtClean="0">
                <a:solidFill>
                  <a:srgbClr val="00B0F0"/>
                </a:solidFill>
                <a:latin typeface="Arial Rounded MT Bold" pitchFamily="34" charset="0"/>
              </a:rPr>
            </a:br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Revision of Sum Insured on Renewal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4300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	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Please refer the latest underwriting guidelines.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The No Claim Discount for a claim free year is 	withdrawn in view of introduction of Bonus.</a:t>
            </a: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The policy will now attract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Bonus Additions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as per the 	 conditions.</a:t>
            </a:r>
          </a:p>
          <a:p>
            <a:r>
              <a:rPr lang="en-US" sz="2400" b="1" dirty="0" smtClean="0">
                <a:solidFill>
                  <a:srgbClr val="2611C5"/>
                </a:solidFill>
              </a:rPr>
              <a:t>	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43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800" dirty="0" smtClean="0">
                <a:solidFill>
                  <a:srgbClr val="C00000"/>
                </a:solidFill>
              </a:rPr>
              <a:t>		</a:t>
            </a:r>
            <a:endParaRPr lang="en-US" sz="5400" dirty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2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Features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685800"/>
          <a:ext cx="4191000" cy="3489960"/>
        </p:xfrm>
        <a:graphic>
          <a:graphicData uri="http://schemas.openxmlformats.org/drawingml/2006/table">
            <a:tbl>
              <a:tblPr/>
              <a:tblGrid>
                <a:gridCol w="4191000"/>
              </a:tblGrid>
              <a:tr h="352425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2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Sum Insured Options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  Rs</a:t>
                      </a:r>
                      <a:r>
                        <a:rPr lang="en-US" sz="2800" b="1" i="0" u="none" strike="noStrike" dirty="0">
                          <a:solidFill>
                            <a:srgbClr val="2611C5"/>
                          </a:solidFill>
                          <a:latin typeface="Calibri"/>
                        </a:rPr>
                        <a:t>. </a:t>
                      </a:r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1,00,000/-</a:t>
                      </a:r>
                      <a:endParaRPr lang="en-US" sz="2800" b="1" i="0" u="none" strike="noStrike" dirty="0">
                        <a:solidFill>
                          <a:srgbClr val="2611C5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  Rs.</a:t>
                      </a:r>
                      <a:r>
                        <a:rPr lang="en-US" sz="2800" b="1" i="0" u="none" strike="noStrike" baseline="0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2,00,000/-</a:t>
                      </a:r>
                      <a:endParaRPr lang="en-US" sz="2800" b="1" i="0" u="none" strike="noStrike" dirty="0">
                        <a:solidFill>
                          <a:srgbClr val="2611C5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  Rs.  3,00,000/-</a:t>
                      </a:r>
                      <a:endParaRPr lang="en-US" sz="2800" b="1" i="0" u="none" strike="noStrike" dirty="0">
                        <a:solidFill>
                          <a:srgbClr val="2611C5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  Rs.  4,00,000/-</a:t>
                      </a:r>
                      <a:endParaRPr lang="en-US" sz="2800" b="1" i="0" u="none" strike="noStrike" dirty="0">
                        <a:solidFill>
                          <a:srgbClr val="2611C5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   Rs</a:t>
                      </a:r>
                      <a:r>
                        <a:rPr lang="en-US" sz="2800" b="1" i="0" u="none" strike="noStrike" dirty="0">
                          <a:solidFill>
                            <a:srgbClr val="2611C5"/>
                          </a:solidFill>
                          <a:latin typeface="Calibri"/>
                        </a:rPr>
                        <a:t>. </a:t>
                      </a:r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5,00,000/-</a:t>
                      </a:r>
                      <a:endParaRPr lang="en-US" sz="2800" b="1" i="0" u="none" strike="noStrike" dirty="0">
                        <a:solidFill>
                          <a:srgbClr val="2611C5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     Rs</a:t>
                      </a:r>
                      <a:r>
                        <a:rPr lang="en-US" sz="2800" b="1" i="0" u="none" strike="noStrike" dirty="0">
                          <a:solidFill>
                            <a:srgbClr val="2611C5"/>
                          </a:solidFill>
                          <a:latin typeface="Calibri"/>
                        </a:rPr>
                        <a:t>. </a:t>
                      </a:r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10,00,000/-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     Rs.</a:t>
                      </a:r>
                      <a:r>
                        <a:rPr lang="en-US" sz="2800" b="1" i="0" u="none" strike="noStrike" baseline="0" dirty="0" smtClean="0">
                          <a:solidFill>
                            <a:srgbClr val="2611C5"/>
                          </a:solidFill>
                          <a:latin typeface="Calibri"/>
                        </a:rPr>
                        <a:t> 15,00,000/-</a:t>
                      </a:r>
                      <a:endParaRPr lang="en-US" sz="2800" b="1" i="0" u="none" strike="noStrike" dirty="0" smtClean="0">
                        <a:solidFill>
                          <a:srgbClr val="2611C5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7338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For entry age between 61 and 65 years, only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Adults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option is available for Sum Insured of Rs.3,00,000/- and above</a:t>
            </a:r>
          </a:p>
          <a:p>
            <a:pPr marL="808038">
              <a:tabLst>
                <a:tab pos="4572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 Pay</a:t>
            </a:r>
          </a:p>
          <a:p>
            <a:pPr marL="808038">
              <a:tabLst>
                <a:tab pos="4572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20% Co pay on each and every eligible claim 	amount for insured persons between 			61- 65 years, at entry level</a:t>
            </a:r>
          </a:p>
          <a:p>
            <a:endParaRPr lang="en-US" sz="2400" b="1" dirty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Arial Rounded MT Bold" pitchFamily="34" charset="0"/>
              </a:rPr>
              <a:t>  	</a:t>
            </a:r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Renewal (contd.,)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8580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 illustration</a:t>
            </a: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Rs.4,00,000 claim free FHO policy is now renewed for 	Rs.5,00,000 Sum insured.</a:t>
            </a: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There will be a bonus addition of Rs.1,00,000. (25% of 	Basic Sum insured which is Rs.4,00,000)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Total Sum insured is Rs.6,00,000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			  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(Rs.5,00,000 + Rs.1,00,000)</a:t>
            </a:r>
          </a:p>
          <a:p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Premium is charged for Rs.5,00,000 Sum insured</a:t>
            </a: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01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Arial Rounded MT Bold" pitchFamily="34" charset="0"/>
              </a:rPr>
              <a:t>  	</a:t>
            </a:r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Documents required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91440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	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Proposal form duly filled in all respects and 	signed by 	the proposer. Care to be taken to observe the PED 	details, if any.</a:t>
            </a: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One Photograph of each person to be insured</a:t>
            </a: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Two photographs for those who have to undergo 	medical examination</a:t>
            </a: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Age proof in case of age above 45 years</a:t>
            </a: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Full and Correct Premium of the plan</a:t>
            </a: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	 Portability Form, wherever applicable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01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Arial Rounded MT Bold" pitchFamily="34" charset="0"/>
              </a:rPr>
              <a:t>  	</a:t>
            </a:r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USP’s of Revised FHO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85800"/>
            <a:ext cx="9144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	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lvl="2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101 day care procedures covered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Revised limits for Cataract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Inclusion of Goa, Rajkot, Allahabad in B Cities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  <a:tabLst>
                <a:tab pos="120332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Automatic Restoration of SI up to 100% of Sum  	 insured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Bonus additions for claim free year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  <a:tabLst>
                <a:tab pos="120332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Bonus additions is reduced by only 50% in case of       	 a claim 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No decrease in Basic SI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No loading on claims	</a:t>
            </a:r>
          </a:p>
          <a:p>
            <a:pPr lvl="2">
              <a:spcAft>
                <a:spcPts val="1200"/>
              </a:spcAft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Two tier pricing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010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Arial Rounded MT Bold" pitchFamily="34" charset="0"/>
              </a:rPr>
              <a:t>  	</a:t>
            </a:r>
            <a:endParaRPr lang="en-US" sz="4000" dirty="0">
              <a:solidFill>
                <a:srgbClr val="4ACE08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 smtClean="0">
                <a:solidFill>
                  <a:srgbClr val="0000CC"/>
                </a:solidFill>
                <a:latin typeface="Curlz MT" pitchFamily="82" charset="0"/>
              </a:rPr>
              <a:t>Happy </a:t>
            </a:r>
          </a:p>
          <a:p>
            <a:pPr algn="ctr"/>
            <a:r>
              <a:rPr lang="en-US" sz="9600" b="1" dirty="0" smtClean="0">
                <a:solidFill>
                  <a:srgbClr val="0000CC"/>
                </a:solidFill>
                <a:latin typeface="Curlz MT" pitchFamily="82" charset="0"/>
              </a:rPr>
              <a:t>Selling</a:t>
            </a:r>
            <a:endParaRPr lang="en-US" sz="2800" b="1" dirty="0" smtClean="0">
              <a:solidFill>
                <a:srgbClr val="0000CC"/>
              </a:solidFill>
              <a:latin typeface="Curlz MT" pitchFamily="82" charset="0"/>
            </a:endParaRP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urlz MT" pitchFamily="82" charset="0"/>
              </a:rPr>
              <a:t>Contact  +93979 98765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urlz MT" pitchFamily="82" charset="0"/>
              </a:rPr>
              <a:t>             +99853 98765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Curlz MT" pitchFamily="82" charset="0"/>
              </a:rPr>
              <a:t>              +99858 98765</a:t>
            </a:r>
            <a:endParaRPr lang="en-US" sz="3200" b="1" dirty="0" smtClean="0">
              <a:solidFill>
                <a:srgbClr val="C00000"/>
              </a:solidFill>
              <a:latin typeface="Curlz MT" pitchFamily="82" charset="0"/>
            </a:endParaRPr>
          </a:p>
          <a:p>
            <a:pPr algn="ctr"/>
            <a:endParaRPr lang="en-US" sz="3200" b="1" dirty="0" smtClean="0">
              <a:solidFill>
                <a:srgbClr val="C00000"/>
              </a:solidFill>
              <a:latin typeface="Curlz MT" pitchFamily="82" charset="0"/>
            </a:endParaRPr>
          </a:p>
          <a:p>
            <a:pPr algn="ctr"/>
            <a:endParaRPr lang="en-US" sz="3200" b="1" dirty="0" smtClean="0">
              <a:solidFill>
                <a:srgbClr val="C00000"/>
              </a:solidFill>
              <a:latin typeface="Curlz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4300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r>
              <a:rPr lang="en-US" sz="2800" dirty="0" smtClean="0">
                <a:solidFill>
                  <a:srgbClr val="C00000"/>
                </a:solidFill>
              </a:rPr>
              <a:t>	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Two Tier rating of Premium according to Zone</a:t>
            </a:r>
          </a:p>
          <a:p>
            <a:pPr>
              <a:tabLst>
                <a:tab pos="457200" algn="l"/>
                <a:tab pos="808038" algn="l"/>
                <a:tab pos="3032125" algn="l"/>
                <a:tab pos="3717925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Zone 1 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- Mumbai including Thane, Delhi ( Delhi city, 	</a:t>
            </a:r>
            <a:r>
              <a:rPr lang="en-US" sz="2400" b="1" dirty="0" err="1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Noida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, Gurgoan, Ghaziabad &amp; Faridabad) and the 	entire State of Gujarat</a:t>
            </a:r>
          </a:p>
          <a:p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Zone 2 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- Rest of India</a:t>
            </a:r>
          </a:p>
          <a:p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Premium would be charged according to the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residential 	address of the customer.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When a policy is charged as per Zone 2 rate and a 	treatment is taken in one of the Zone 1 cities, the 	difference in the premium is recovered from the 			claim amount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2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Features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430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13716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Hospitalization Benefit </a:t>
            </a:r>
            <a:r>
              <a:rPr lang="en-US" sz="2400" b="1" dirty="0" smtClean="0">
                <a:solidFill>
                  <a:srgbClr val="C00000"/>
                </a:solidFill>
              </a:rPr>
              <a:t>		</a:t>
            </a:r>
          </a:p>
          <a:p>
            <a:pPr>
              <a:tabLst>
                <a:tab pos="808038" algn="l"/>
                <a:tab pos="13716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Hospitalization expenses 	incurred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owing to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disease,    	illness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sickness or accidents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inpatient in a 	registered hospital for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minimum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period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24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hours is 	covered on Cashless or reimbursement basis.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endParaRPr lang="en-US" sz="2400" b="1" dirty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 Hospitalization</a:t>
            </a:r>
            <a:r>
              <a:rPr lang="en-US" sz="2400" b="1" dirty="0" smtClean="0">
                <a:solidFill>
                  <a:srgbClr val="C00000"/>
                </a:solidFill>
              </a:rPr>
              <a:t>		</a:t>
            </a:r>
          </a:p>
          <a:p>
            <a:pPr>
              <a:tabLst>
                <a:tab pos="808038" algn="l"/>
                <a:tab pos="13716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Reasonable Expenses incurred </a:t>
            </a:r>
            <a:r>
              <a:rPr lang="en-US" sz="2400" b="1" dirty="0" err="1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upto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 30 days prior 		to the date of admission.</a:t>
            </a:r>
          </a:p>
          <a:p>
            <a:pPr>
              <a:tabLst>
                <a:tab pos="808038" algn="l"/>
                <a:tab pos="1371600" algn="l"/>
              </a:tabLst>
            </a:pPr>
            <a:endParaRPr lang="en-US" sz="2400" b="1" dirty="0">
              <a:solidFill>
                <a:srgbClr val="C00000"/>
              </a:solidFill>
            </a:endParaRPr>
          </a:p>
          <a:p>
            <a:pPr>
              <a:tabLst>
                <a:tab pos="808038" algn="l"/>
                <a:tab pos="13716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Post Hospitalization </a:t>
            </a:r>
          </a:p>
          <a:p>
            <a:pPr>
              <a:tabLst>
                <a:tab pos="808038" algn="l"/>
                <a:tab pos="13716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% of the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Hospitalization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expenses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(excluding room 	rent) subject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a maximum </a:t>
            </a:r>
            <a:r>
              <a:rPr lang="en-US" sz="2400" b="1" dirty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Rs.5000/-</a:t>
            </a:r>
            <a:endParaRPr lang="en-US" sz="2400" b="1" dirty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2911475" algn="l"/>
                <a:tab pos="3551238" algn="l"/>
              </a:tabLst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Room Rent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  :	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Class A Cities</a:t>
            </a: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400" b="1" dirty="0" smtClean="0">
                <a:solidFill>
                  <a:srgbClr val="002060"/>
                </a:solidFill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2% of Sum Insured subject to 				maximum of Rs.5000 per day</a:t>
            </a: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endParaRPr lang="en-US" sz="2400" b="1" dirty="0" smtClean="0">
              <a:solidFill>
                <a:srgbClr val="4ACE08"/>
              </a:solidFill>
            </a:endParaRP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4ACE08"/>
                </a:solidFill>
              </a:rPr>
              <a:t>			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Class B Cities</a:t>
            </a: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002060"/>
                </a:solidFill>
              </a:rPr>
              <a:t>		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1% of Sum Insured subject to 				maximum of Rs.3000 per day</a:t>
            </a: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002060"/>
                </a:solidFill>
              </a:rPr>
              <a:t>			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Other Locations</a:t>
            </a: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002060"/>
                </a:solidFill>
              </a:rPr>
              <a:t>		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1% of Sum Insured subject to 				maximum of Rs.1000 per day</a:t>
            </a:r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endParaRPr lang="en-US" sz="2400" b="1" dirty="0" smtClean="0"/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endParaRPr lang="en-US" sz="2400" b="1" dirty="0" smtClean="0"/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endParaRPr lang="en-US" sz="2400" b="1" dirty="0" smtClean="0"/>
          </a:p>
          <a:p>
            <a:pPr>
              <a:tabLst>
                <a:tab pos="808038" algn="l"/>
                <a:tab pos="2911475" algn="l"/>
                <a:tab pos="3551238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8200"/>
            <a:ext cx="9144000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14400" algn="l"/>
                <a:tab pos="4465638" algn="l"/>
              </a:tabLst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  <a:tabLst>
                <a:tab pos="808038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Nursing charges, Surgeons,  Anesthetist, </a:t>
            </a:r>
            <a:b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Consultants and Specialists fees, Operation Theatre    	Charges, Drugs and medicines diagnostic materials, 	cost of pace maker etc.,</a:t>
            </a:r>
          </a:p>
          <a:p>
            <a:pPr>
              <a:tabLst>
                <a:tab pos="808038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Wingdings" pitchFamily="2" charset="2"/>
              <a:buChar char="Ø"/>
              <a:tabLst>
                <a:tab pos="854075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Ambulance Charges </a:t>
            </a:r>
          </a:p>
          <a:p>
            <a:pPr>
              <a:tabLst>
                <a:tab pos="4572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marL="808038">
              <a:tabLst>
                <a:tab pos="4572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Rs.   750/- per hospitalization subject to a maximum of </a:t>
            </a:r>
            <a:b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Rs. 1500/- per policy period</a:t>
            </a:r>
          </a:p>
          <a:p>
            <a:pPr marL="808038">
              <a:tabLst>
                <a:tab pos="4572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sz="16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82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Day Care Procedures -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101 treatments covered as day 	care</a:t>
            </a:r>
            <a:r>
              <a:rPr lang="en-US" sz="2400" b="1" dirty="0" smtClean="0">
                <a:solidFill>
                  <a:srgbClr val="2611C5"/>
                </a:solidFill>
              </a:rPr>
              <a:t>.</a:t>
            </a:r>
            <a:endParaRPr lang="en-US" sz="2400" b="1" dirty="0">
              <a:solidFill>
                <a:srgbClr val="2611C5"/>
              </a:solidFill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2611C5"/>
                </a:solidFill>
              </a:rPr>
              <a:t>	</a:t>
            </a: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2611C5"/>
                </a:solidFill>
              </a:rPr>
              <a:t>	Limit for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Cataract 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is based on the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Sum Insured</a:t>
            </a:r>
          </a:p>
          <a:p>
            <a:pPr>
              <a:tabLst>
                <a:tab pos="914400" algn="l"/>
                <a:tab pos="4465638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SI Option		Limit for Cataract</a:t>
            </a:r>
          </a:p>
          <a:p>
            <a:pPr>
              <a:tabLst>
                <a:tab pos="914400" algn="l"/>
                <a:tab pos="4465638" algn="l"/>
              </a:tabLst>
            </a:pP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914400" algn="l"/>
                <a:tab pos="4465638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14400" y="2819400"/>
          <a:ext cx="7010400" cy="330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539559">
                <a:tc>
                  <a:txBody>
                    <a:bodyPr/>
                    <a:lstStyle/>
                    <a:p>
                      <a:pPr algn="just"/>
                      <a:r>
                        <a:rPr lang="en-US" b="0" dirty="0" smtClean="0">
                          <a:solidFill>
                            <a:srgbClr val="2611C5"/>
                          </a:solidFill>
                        </a:rPr>
                        <a:t>Rs.</a:t>
                      </a:r>
                      <a:r>
                        <a:rPr lang="en-US" b="0" baseline="0" dirty="0" smtClean="0">
                          <a:solidFill>
                            <a:srgbClr val="2611C5"/>
                          </a:solidFill>
                        </a:rPr>
                        <a:t> 100,000</a:t>
                      </a:r>
                    </a:p>
                    <a:p>
                      <a:pPr algn="just"/>
                      <a:r>
                        <a:rPr lang="en-US" b="0" baseline="0" dirty="0" smtClean="0">
                          <a:solidFill>
                            <a:srgbClr val="2611C5"/>
                          </a:solidFill>
                        </a:rPr>
                        <a:t>Rs. </a:t>
                      </a:r>
                      <a:r>
                        <a:rPr lang="en-US" b="0" baseline="0" smtClean="0">
                          <a:solidFill>
                            <a:srgbClr val="2611C5"/>
                          </a:solidFill>
                        </a:rPr>
                        <a:t>200,000</a:t>
                      </a:r>
                      <a:endParaRPr lang="en-US" b="0" dirty="0">
                        <a:solidFill>
                          <a:srgbClr val="2611C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0" dirty="0" smtClean="0">
                          <a:solidFill>
                            <a:srgbClr val="2611C5"/>
                          </a:solidFill>
                        </a:rPr>
                        <a:t>Rs. 12,000 Per policy</a:t>
                      </a:r>
                      <a:r>
                        <a:rPr lang="en-US" b="0" baseline="0" dirty="0" smtClean="0">
                          <a:solidFill>
                            <a:srgbClr val="2611C5"/>
                          </a:solidFill>
                        </a:rPr>
                        <a:t> period</a:t>
                      </a:r>
                      <a:endParaRPr lang="en-US" b="0" dirty="0">
                        <a:solidFill>
                          <a:srgbClr val="2611C5"/>
                        </a:solidFill>
                      </a:endParaRPr>
                    </a:p>
                  </a:txBody>
                  <a:tcPr/>
                </a:tc>
              </a:tr>
              <a:tr h="1729546">
                <a:tc>
                  <a:txBody>
                    <a:bodyPr/>
                    <a:lstStyle/>
                    <a:p>
                      <a:pPr algn="just"/>
                      <a:endParaRPr lang="en-US" dirty="0" smtClean="0">
                        <a:solidFill>
                          <a:srgbClr val="2611C5"/>
                        </a:solidFill>
                      </a:endParaRPr>
                    </a:p>
                    <a:p>
                      <a:pPr algn="just"/>
                      <a:r>
                        <a:rPr lang="en-US" dirty="0" smtClean="0">
                          <a:solidFill>
                            <a:srgbClr val="2611C5"/>
                          </a:solidFill>
                        </a:rPr>
                        <a:t>Rs. 300,000</a:t>
                      </a:r>
                    </a:p>
                    <a:p>
                      <a:pPr algn="just"/>
                      <a:r>
                        <a:rPr lang="en-US" dirty="0" smtClean="0">
                          <a:solidFill>
                            <a:srgbClr val="2611C5"/>
                          </a:solidFill>
                        </a:rPr>
                        <a:t>Rs. 400,000</a:t>
                      </a:r>
                    </a:p>
                    <a:p>
                      <a:pPr algn="just"/>
                      <a:r>
                        <a:rPr lang="en-US" dirty="0" smtClean="0">
                          <a:solidFill>
                            <a:srgbClr val="2611C5"/>
                          </a:solidFill>
                        </a:rPr>
                        <a:t>Rs. 500,000</a:t>
                      </a:r>
                    </a:p>
                    <a:p>
                      <a:pPr algn="just"/>
                      <a:endParaRPr lang="en-US" dirty="0">
                        <a:solidFill>
                          <a:srgbClr val="2611C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dirty="0" smtClean="0">
                        <a:solidFill>
                          <a:srgbClr val="2611C5"/>
                        </a:solidFill>
                      </a:endParaRPr>
                    </a:p>
                    <a:p>
                      <a:pPr algn="just"/>
                      <a:r>
                        <a:rPr lang="en-US" dirty="0" smtClean="0">
                          <a:solidFill>
                            <a:srgbClr val="2611C5"/>
                          </a:solidFill>
                        </a:rPr>
                        <a:t>Rs.</a:t>
                      </a:r>
                      <a:r>
                        <a:rPr lang="en-US" baseline="0" dirty="0" smtClean="0">
                          <a:solidFill>
                            <a:srgbClr val="2611C5"/>
                          </a:solidFill>
                        </a:rPr>
                        <a:t> 20,000 per eye subject to Rs. 30,000 per policy period</a:t>
                      </a:r>
                      <a:endParaRPr lang="en-US" dirty="0">
                        <a:solidFill>
                          <a:srgbClr val="2611C5"/>
                        </a:solidFill>
                      </a:endParaRPr>
                    </a:p>
                  </a:txBody>
                  <a:tcPr/>
                </a:tc>
              </a:tr>
              <a:tr h="931294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solidFill>
                            <a:srgbClr val="2611C5"/>
                          </a:solidFill>
                        </a:rPr>
                        <a:t>Rs.</a:t>
                      </a:r>
                      <a:r>
                        <a:rPr lang="en-US" baseline="0" dirty="0" smtClean="0">
                          <a:solidFill>
                            <a:srgbClr val="2611C5"/>
                          </a:solidFill>
                        </a:rPr>
                        <a:t> 10,00,000</a:t>
                      </a:r>
                    </a:p>
                    <a:p>
                      <a:pPr algn="just"/>
                      <a:r>
                        <a:rPr lang="en-US" baseline="0" dirty="0" smtClean="0">
                          <a:solidFill>
                            <a:srgbClr val="2611C5"/>
                          </a:solidFill>
                        </a:rPr>
                        <a:t>Rs. 15,00,000</a:t>
                      </a:r>
                      <a:endParaRPr lang="en-US" dirty="0">
                        <a:solidFill>
                          <a:srgbClr val="2611C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solidFill>
                            <a:srgbClr val="2611C5"/>
                          </a:solidFill>
                        </a:rPr>
                        <a:t>Rs. 30,000</a:t>
                      </a:r>
                      <a:r>
                        <a:rPr lang="en-US" baseline="0" dirty="0" smtClean="0">
                          <a:solidFill>
                            <a:srgbClr val="2611C5"/>
                          </a:solidFill>
                        </a:rPr>
                        <a:t> per eye subject to Rs. 40,000 per policy period</a:t>
                      </a:r>
                      <a:endParaRPr lang="en-US" dirty="0" smtClean="0">
                        <a:solidFill>
                          <a:srgbClr val="2611C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0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>
              <a:solidFill>
                <a:srgbClr val="2611C5"/>
              </a:solidFill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r>
              <a:rPr lang="en-US" sz="2400" b="1" dirty="0" smtClean="0">
                <a:solidFill>
                  <a:srgbClr val="2611C5"/>
                </a:solidFill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Automatic Restoration of SI</a:t>
            </a: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	</a:t>
            </a:r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Where the sum insured is fully exhausted during the 	policy period, either under a single claim or multiple 	claims put together there is an automatic top up of 	Sum insured for the rest of the policy period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2611C5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808038" algn="l"/>
                <a:tab pos="1371600" algn="l"/>
                <a:tab pos="2566988" algn="l"/>
                <a:tab pos="2684463" algn="l"/>
                <a:tab pos="3200400" algn="l"/>
              </a:tabLst>
            </a:pPr>
            <a:endParaRPr lang="en-US" sz="2400" b="1" dirty="0" smtClean="0">
              <a:solidFill>
                <a:srgbClr val="2611C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1"/>
            <a:r>
              <a:rPr lang="en-US" sz="4000" dirty="0" smtClean="0">
                <a:solidFill>
                  <a:srgbClr val="4ACE08"/>
                </a:solidFill>
                <a:latin typeface="Britannic Bold" pitchFamily="34" charset="0"/>
              </a:rPr>
              <a:t>Benefits</a:t>
            </a:r>
            <a:endParaRPr lang="en-US" sz="4000" dirty="0">
              <a:solidFill>
                <a:srgbClr val="4ACE08"/>
              </a:solidFill>
              <a:latin typeface="Britannic Bol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3962400"/>
          <a:ext cx="6781800" cy="190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90900"/>
                <a:gridCol w="3390900"/>
              </a:tblGrid>
              <a:tr h="635000">
                <a:tc>
                  <a:txBody>
                    <a:bodyPr/>
                    <a:lstStyle/>
                    <a:p>
                      <a:r>
                        <a:rPr lang="en-US" dirty="0" smtClean="0"/>
                        <a:t>SI</a:t>
                      </a:r>
                      <a:r>
                        <a:rPr lang="en-US" baseline="0" dirty="0" smtClean="0"/>
                        <a:t> option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of Restoration</a:t>
                      </a:r>
                      <a:endParaRPr lang="en-US" dirty="0"/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Upto</a:t>
                      </a:r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Rs. 2,00,000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NIL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Rs. 3,00,000 &amp;</a:t>
                      </a:r>
                      <a:r>
                        <a:rPr lang="en-US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Above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100% of Sum Insured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941</TotalTime>
  <Words>1475</Words>
  <Application>Microsoft Office PowerPoint</Application>
  <PresentationFormat>On-screen Show (4:3)</PresentationFormat>
  <Paragraphs>1243</Paragraphs>
  <Slides>33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 Health</dc:creator>
  <cp:lastModifiedBy>PC</cp:lastModifiedBy>
  <cp:revision>168</cp:revision>
  <dcterms:created xsi:type="dcterms:W3CDTF">2011-05-03T05:04:04Z</dcterms:created>
  <dcterms:modified xsi:type="dcterms:W3CDTF">2012-02-01T12:41:34Z</dcterms:modified>
</cp:coreProperties>
</file>